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DF47DE5-71DC-46C3-81B1-06CA1CFEFA6B}" styleName="表样式 1">
    <a:wholeTbl>
      <a:tcTxStyle>
        <a:fontRef idx="none">
          <a:srgbClr val="000000"/>
        </a:fontRef>
      </a:tcTxStyle>
      <a:tcStyle>
        <a:tcBdr>
          <a:left>
            <a:ln w="12700" cmpd="sng">
              <a:solidFill>
                <a:srgbClr val="5A0074"/>
              </a:solidFill>
            </a:ln>
          </a:left>
          <a:right>
            <a:ln w="12700" cmpd="sng">
              <a:solidFill>
                <a:srgbClr val="5A0074"/>
              </a:solidFill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5A0074">
              <a:lumMod val="10000"/>
              <a:lumOff val="90000"/>
            </a:srgbClr>
          </a:solidFill>
        </a:fill>
      </a:tcStyle>
    </a:band2H>
    <a:band1V>
      <a:tcStyle>
        <a:tcBdr/>
        <a:fill>
          <a:solidFill>
            <a:srgbClr val="5A0074">
              <a:lumMod val="10000"/>
              <a:lumOff val="90000"/>
            </a:srgb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 w="12700" cmpd="sng">
              <a:solidFill>
                <a:srgbClr val="5A0074"/>
              </a:solidFill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>
              <a:lumMod val="20000"/>
              <a:lumOff val="80000"/>
            </a:srgb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12700" cmpd="sng">
              <a:solidFill>
                <a:srgbClr val="5A0074"/>
              </a:solidFill>
            </a:ln>
          </a:left>
          <a:right>
            <a:ln>
              <a:noFill/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>
              <a:lumMod val="20000"/>
              <a:lumOff val="80000"/>
            </a:srgbClr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 w="12700" cmpd="sng">
              <a:solidFill>
                <a:srgbClr val="5A0074"/>
              </a:solidFill>
            </a:ln>
          </a:left>
          <a:right>
            <a:ln w="12700" cmpd="sng">
              <a:solidFill>
                <a:srgbClr val="5A0074"/>
              </a:solidFill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12700" cmpd="sng">
              <a:solidFill>
                <a:srgbClr val="5A0074"/>
              </a:solidFill>
            </a:ln>
          </a:left>
          <a:right>
            <a:ln w="12700" cmpd="sng">
              <a:solidFill>
                <a:srgbClr val="5A0074"/>
              </a:solidFill>
            </a:ln>
          </a:right>
          <a:top>
            <a:ln w="12700" cmpd="sng">
              <a:solidFill>
                <a:srgbClr val="5A0074"/>
              </a:solidFill>
            </a:ln>
          </a:top>
          <a:bottom>
            <a:ln w="12700" cmpd="sng">
              <a:solidFill>
                <a:srgbClr val="5A007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5A007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64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3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8.png"/><Relationship Id="rId6" Type="http://schemas.openxmlformats.org/officeDocument/2006/relationships/image" Target="../media/image3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3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tags" Target="../tags/tag63.xml"/><Relationship Id="rId6" Type="http://schemas.openxmlformats.org/officeDocument/2006/relationships/image" Target="../media/image3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设计&#10;&#10;描述已自动生成"/>
          <p:cNvPicPr>
            <a:picLocks noChangeAspect="1"/>
          </p:cNvPicPr>
          <p:nvPr/>
        </p:nvPicPr>
        <p:blipFill>
          <a:blip r:embed="rId1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7" y="539310"/>
            <a:ext cx="9182978" cy="6161975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4603750" y="2726055"/>
            <a:ext cx="7499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>
              <a:buNone/>
              <a:defRPr/>
            </a:pP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启发式算法</a:t>
            </a:r>
            <a:r>
              <a:rPr lang="en-US" altLang="zh-CN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贪心算法</a:t>
            </a:r>
            <a:endParaRPr lang="zh-CN" altLang="en-US" sz="48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4756247" y="3575745"/>
            <a:ext cx="4537710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0" y="-29009"/>
            <a:ext cx="3438924" cy="6799114"/>
          </a:xfrm>
          <a:custGeom>
            <a:avLst/>
            <a:gdLst>
              <a:gd name="connsiteX0" fmla="*/ 39367 w 3438924"/>
              <a:gd name="connsiteY0" fmla="*/ 0 h 6799114"/>
              <a:gd name="connsiteX1" fmla="*/ 3438924 w 3438924"/>
              <a:gd name="connsiteY1" fmla="*/ 3399557 h 6799114"/>
              <a:gd name="connsiteX2" fmla="*/ 39367 w 3438924"/>
              <a:gd name="connsiteY2" fmla="*/ 6799114 h 6799114"/>
              <a:gd name="connsiteX3" fmla="*/ 0 w 3438924"/>
              <a:gd name="connsiteY3" fmla="*/ 6798119 h 6799114"/>
              <a:gd name="connsiteX4" fmla="*/ 0 w 3438924"/>
              <a:gd name="connsiteY4" fmla="*/ 5731633 h 6799114"/>
              <a:gd name="connsiteX5" fmla="*/ 61090 w 3438924"/>
              <a:gd name="connsiteY5" fmla="*/ 5734717 h 6799114"/>
              <a:gd name="connsiteX6" fmla="*/ 2450555 w 3438924"/>
              <a:gd name="connsiteY6" fmla="*/ 3345252 h 6799114"/>
              <a:gd name="connsiteX7" fmla="*/ 61090 w 3438924"/>
              <a:gd name="connsiteY7" fmla="*/ 955788 h 6799114"/>
              <a:gd name="connsiteX8" fmla="*/ 0 w 3438924"/>
              <a:gd name="connsiteY8" fmla="*/ 958873 h 6799114"/>
              <a:gd name="connsiteX9" fmla="*/ 0 w 3438924"/>
              <a:gd name="connsiteY9" fmla="*/ 996 h 679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8924" h="6799114">
                <a:moveTo>
                  <a:pt x="39367" y="0"/>
                </a:moveTo>
                <a:cubicBezTo>
                  <a:pt x="1916891" y="0"/>
                  <a:pt x="3438924" y="1522033"/>
                  <a:pt x="3438924" y="3399557"/>
                </a:cubicBezTo>
                <a:cubicBezTo>
                  <a:pt x="3438924" y="5277081"/>
                  <a:pt x="1916891" y="6799114"/>
                  <a:pt x="39367" y="6799114"/>
                </a:cubicBezTo>
                <a:lnTo>
                  <a:pt x="0" y="6798119"/>
                </a:lnTo>
                <a:lnTo>
                  <a:pt x="0" y="5731633"/>
                </a:lnTo>
                <a:lnTo>
                  <a:pt x="61090" y="5734717"/>
                </a:lnTo>
                <a:cubicBezTo>
                  <a:pt x="1380755" y="5734717"/>
                  <a:pt x="2450555" y="4664917"/>
                  <a:pt x="2450555" y="3345252"/>
                </a:cubicBezTo>
                <a:cubicBezTo>
                  <a:pt x="2450555" y="2025588"/>
                  <a:pt x="1380755" y="955788"/>
                  <a:pt x="61090" y="955788"/>
                </a:cubicBezTo>
                <a:lnTo>
                  <a:pt x="0" y="958873"/>
                </a:lnTo>
                <a:lnTo>
                  <a:pt x="0" y="996"/>
                </a:lnTo>
                <a:close/>
              </a:path>
            </a:pathLst>
          </a:cu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66087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079" y="2498651"/>
            <a:ext cx="1924493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9600" spc="300" dirty="0">
                <a:solidFill>
                  <a:srgbClr val="660874"/>
                </a:solidFill>
                <a:latin typeface="启功字体简体" panose="03000509000000000000" pitchFamily="65" charset="-122"/>
                <a:ea typeface="思源宋体 CN" panose="02020400000000000000"/>
              </a:rPr>
              <a:t>03</a:t>
            </a:r>
            <a:endParaRPr lang="zh-CN" altLang="en-US" sz="9600" spc="300" dirty="0">
              <a:solidFill>
                <a:srgbClr val="660874"/>
              </a:solidFill>
              <a:latin typeface="启功字体简体" panose="03000509000000000000" pitchFamily="65" charset="-122"/>
              <a:ea typeface="思源宋体 CN" panose="0202040000000000000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3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4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4681219" y="3625852"/>
            <a:ext cx="611204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rPr>
              <a:t>Heuristic algorithm——Greedy algorithm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503050405090304" charset="0"/>
              <a:ea typeface="思源宋体 CN" panose="02020400000000000000" pitchFamily="18" charset="-122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5600" y="1287780"/>
            <a:ext cx="17170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60000"/>
              </a:spcAft>
            </a:pP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代码框架</a:t>
            </a:r>
            <a:r>
              <a:rPr lang="en-US" altLang="zh-CN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3.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启发式算法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 —— 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贪心算法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Heuristic algo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rithm——Greedy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lum bright="6000" contrast="36000"/>
          </a:blip>
          <a:stretch>
            <a:fillRect/>
          </a:stretch>
        </p:blipFill>
        <p:spPr>
          <a:xfrm>
            <a:off x="3938270" y="1002030"/>
            <a:ext cx="2597150" cy="5623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374775" y="3427095"/>
            <a:ext cx="113919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DPDP_TW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74775" y="4267835"/>
            <a:ext cx="1139825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Algorithm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5610" y="486156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Vehicle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32685" y="4835525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Factory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44750" y="568579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Port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4185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Read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18285" y="2125345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Route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8410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Order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>
            <a:stCxn id="17" idx="2"/>
          </p:cNvCxnSpPr>
          <p:nvPr/>
        </p:nvCxnSpPr>
        <p:spPr>
          <a:xfrm>
            <a:off x="882015" y="3034030"/>
            <a:ext cx="701040" cy="35560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9" idx="2"/>
            <a:endCxn id="12" idx="0"/>
          </p:cNvCxnSpPr>
          <p:nvPr/>
        </p:nvCxnSpPr>
        <p:spPr>
          <a:xfrm>
            <a:off x="1936115" y="2533015"/>
            <a:ext cx="8255" cy="89408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0" idx="2"/>
          </p:cNvCxnSpPr>
          <p:nvPr/>
        </p:nvCxnSpPr>
        <p:spPr>
          <a:xfrm flipH="1">
            <a:off x="2299335" y="3034030"/>
            <a:ext cx="636905" cy="36766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19" idx="1"/>
            <a:endCxn id="17" idx="0"/>
          </p:cNvCxnSpPr>
          <p:nvPr/>
        </p:nvCxnSpPr>
        <p:spPr>
          <a:xfrm rot="10800000" flipV="1">
            <a:off x="882015" y="2329180"/>
            <a:ext cx="636270" cy="29718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lum bright="12000" contrast="54000"/>
          </a:blip>
          <a:srcRect r="4037"/>
          <a:stretch>
            <a:fillRect/>
          </a:stretch>
        </p:blipFill>
        <p:spPr>
          <a:xfrm>
            <a:off x="6674485" y="986790"/>
            <a:ext cx="5373370" cy="3592830"/>
          </a:xfrm>
          <a:prstGeom prst="rect">
            <a:avLst/>
          </a:prstGeom>
        </p:spPr>
      </p:pic>
      <p:cxnSp>
        <p:nvCxnSpPr>
          <p:cNvPr id="32" name="曲线连接符 31"/>
          <p:cNvCxnSpPr>
            <a:endCxn id="17" idx="0"/>
          </p:cNvCxnSpPr>
          <p:nvPr/>
        </p:nvCxnSpPr>
        <p:spPr>
          <a:xfrm rot="10800000" flipV="1">
            <a:off x="882015" y="1829435"/>
            <a:ext cx="1118235" cy="79692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20" idx="0"/>
          </p:cNvCxnSpPr>
          <p:nvPr/>
        </p:nvCxnSpPr>
        <p:spPr>
          <a:xfrm rot="16200000" flipV="1">
            <a:off x="2011680" y="1701800"/>
            <a:ext cx="796925" cy="105156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3" idx="0"/>
            <a:endCxn id="12" idx="2"/>
          </p:cNvCxnSpPr>
          <p:nvPr/>
        </p:nvCxnSpPr>
        <p:spPr>
          <a:xfrm flipH="1" flipV="1">
            <a:off x="1944370" y="3834765"/>
            <a:ext cx="635" cy="43307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14" idx="0"/>
            <a:endCxn id="12" idx="1"/>
          </p:cNvCxnSpPr>
          <p:nvPr/>
        </p:nvCxnSpPr>
        <p:spPr>
          <a:xfrm rot="16200000">
            <a:off x="532765" y="4019550"/>
            <a:ext cx="1230630" cy="45339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曲线连接符 39"/>
          <p:cNvCxnSpPr>
            <a:stCxn id="15" idx="0"/>
            <a:endCxn id="12" idx="3"/>
          </p:cNvCxnSpPr>
          <p:nvPr/>
        </p:nvCxnSpPr>
        <p:spPr>
          <a:xfrm rot="16200000" flipV="1">
            <a:off x="2113915" y="4030980"/>
            <a:ext cx="1204595" cy="40449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4" idx="3"/>
            <a:endCxn id="13" idx="2"/>
          </p:cNvCxnSpPr>
          <p:nvPr/>
        </p:nvCxnSpPr>
        <p:spPr>
          <a:xfrm flipV="1">
            <a:off x="1407160" y="4675505"/>
            <a:ext cx="537845" cy="3898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5" idx="1"/>
          </p:cNvCxnSpPr>
          <p:nvPr/>
        </p:nvCxnSpPr>
        <p:spPr>
          <a:xfrm flipH="1" flipV="1">
            <a:off x="1961515" y="4687570"/>
            <a:ext cx="471170" cy="3517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6" idx="0"/>
            <a:endCxn id="15" idx="2"/>
          </p:cNvCxnSpPr>
          <p:nvPr/>
        </p:nvCxnSpPr>
        <p:spPr>
          <a:xfrm flipH="1" flipV="1">
            <a:off x="2918460" y="5243195"/>
            <a:ext cx="12065" cy="44259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4046855" y="1206500"/>
            <a:ext cx="1969770" cy="13385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4485" y="4654550"/>
            <a:ext cx="5227320" cy="1489075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54635" y="1160780"/>
            <a:ext cx="3392170" cy="5288915"/>
          </a:xfrm>
          <a:prstGeom prst="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肘形连接符 3"/>
          <p:cNvCxnSpPr/>
          <p:nvPr/>
        </p:nvCxnSpPr>
        <p:spPr>
          <a:xfrm>
            <a:off x="4537075" y="1789430"/>
            <a:ext cx="4238625" cy="3045460"/>
          </a:xfrm>
          <a:prstGeom prst="bentConnector3">
            <a:avLst>
              <a:gd name="adj1" fmla="val 50007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肘形连接符 9"/>
          <p:cNvCxnSpPr/>
          <p:nvPr/>
        </p:nvCxnSpPr>
        <p:spPr>
          <a:xfrm flipV="1">
            <a:off x="4557395" y="1213485"/>
            <a:ext cx="3961130" cy="956310"/>
          </a:xfrm>
          <a:prstGeom prst="bentConnector3">
            <a:avLst>
              <a:gd name="adj1" fmla="val 50016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674485" y="977265"/>
            <a:ext cx="1716405" cy="24701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675120" y="4632325"/>
            <a:ext cx="5113655" cy="20447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5600" y="1287780"/>
            <a:ext cx="17170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60000"/>
              </a:spcAft>
            </a:pP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代码框架</a:t>
            </a:r>
            <a:r>
              <a:rPr lang="en-US" altLang="zh-CN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3.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启发式算法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 —— 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贪心算法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Heuristic algo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rithm——Greedy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lum bright="6000" contrast="36000"/>
          </a:blip>
          <a:stretch>
            <a:fillRect/>
          </a:stretch>
        </p:blipFill>
        <p:spPr>
          <a:xfrm>
            <a:off x="3938270" y="1002030"/>
            <a:ext cx="2597150" cy="5623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lum bright="6000" contrast="36000"/>
          </a:blip>
          <a:stretch>
            <a:fillRect/>
          </a:stretch>
        </p:blipFill>
        <p:spPr>
          <a:xfrm>
            <a:off x="6925945" y="1206500"/>
            <a:ext cx="4908550" cy="4835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肘形连接符 9"/>
          <p:cNvCxnSpPr/>
          <p:nvPr/>
        </p:nvCxnSpPr>
        <p:spPr>
          <a:xfrm flipV="1">
            <a:off x="4424045" y="1493520"/>
            <a:ext cx="4394835" cy="2898775"/>
          </a:xfrm>
          <a:prstGeom prst="bentConnector3">
            <a:avLst>
              <a:gd name="adj1" fmla="val 52304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74775" y="3427095"/>
            <a:ext cx="113919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DPDP_TW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74775" y="4267835"/>
            <a:ext cx="1139825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Algorithm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5610" y="486156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Vehicle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32685" y="4835525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Factory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44750" y="5685790"/>
            <a:ext cx="97155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Port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4185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Read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18285" y="2125345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Route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8410" y="2626360"/>
            <a:ext cx="835660" cy="407670"/>
          </a:xfrm>
          <a:prstGeom prst="rect">
            <a:avLst/>
          </a:prstGeom>
          <a:solidFill>
            <a:srgbClr val="660874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Order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>
            <a:stCxn id="17" idx="2"/>
          </p:cNvCxnSpPr>
          <p:nvPr/>
        </p:nvCxnSpPr>
        <p:spPr>
          <a:xfrm>
            <a:off x="882015" y="3034030"/>
            <a:ext cx="701040" cy="35560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9" idx="2"/>
            <a:endCxn id="12" idx="0"/>
          </p:cNvCxnSpPr>
          <p:nvPr/>
        </p:nvCxnSpPr>
        <p:spPr>
          <a:xfrm>
            <a:off x="1936115" y="2533015"/>
            <a:ext cx="8255" cy="89408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0" idx="2"/>
          </p:cNvCxnSpPr>
          <p:nvPr/>
        </p:nvCxnSpPr>
        <p:spPr>
          <a:xfrm flipH="1">
            <a:off x="2299335" y="3034030"/>
            <a:ext cx="636905" cy="36766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19" idx="1"/>
            <a:endCxn id="17" idx="0"/>
          </p:cNvCxnSpPr>
          <p:nvPr/>
        </p:nvCxnSpPr>
        <p:spPr>
          <a:xfrm rot="10800000" flipV="1">
            <a:off x="882015" y="2329180"/>
            <a:ext cx="636270" cy="29718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endCxn id="17" idx="0"/>
          </p:cNvCxnSpPr>
          <p:nvPr/>
        </p:nvCxnSpPr>
        <p:spPr>
          <a:xfrm rot="10800000" flipV="1">
            <a:off x="882015" y="1829435"/>
            <a:ext cx="1118235" cy="79692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20" idx="0"/>
          </p:cNvCxnSpPr>
          <p:nvPr/>
        </p:nvCxnSpPr>
        <p:spPr>
          <a:xfrm rot="16200000" flipV="1">
            <a:off x="2011680" y="1701800"/>
            <a:ext cx="796925" cy="105156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3" idx="0"/>
            <a:endCxn id="12" idx="2"/>
          </p:cNvCxnSpPr>
          <p:nvPr/>
        </p:nvCxnSpPr>
        <p:spPr>
          <a:xfrm flipH="1" flipV="1">
            <a:off x="1944370" y="3834765"/>
            <a:ext cx="635" cy="43307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14" idx="0"/>
            <a:endCxn id="12" idx="1"/>
          </p:cNvCxnSpPr>
          <p:nvPr/>
        </p:nvCxnSpPr>
        <p:spPr>
          <a:xfrm rot="16200000">
            <a:off x="532765" y="4019550"/>
            <a:ext cx="1230630" cy="453390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曲线连接符 39"/>
          <p:cNvCxnSpPr>
            <a:stCxn id="15" idx="0"/>
            <a:endCxn id="12" idx="3"/>
          </p:cNvCxnSpPr>
          <p:nvPr/>
        </p:nvCxnSpPr>
        <p:spPr>
          <a:xfrm rot="16200000" flipV="1">
            <a:off x="2113915" y="4030980"/>
            <a:ext cx="1204595" cy="404495"/>
          </a:xfrm>
          <a:prstGeom prst="curvedConnector2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4" idx="3"/>
            <a:endCxn id="13" idx="2"/>
          </p:cNvCxnSpPr>
          <p:nvPr/>
        </p:nvCxnSpPr>
        <p:spPr>
          <a:xfrm flipV="1">
            <a:off x="1407160" y="4675505"/>
            <a:ext cx="537845" cy="3898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5" idx="1"/>
          </p:cNvCxnSpPr>
          <p:nvPr/>
        </p:nvCxnSpPr>
        <p:spPr>
          <a:xfrm flipH="1" flipV="1">
            <a:off x="1961515" y="4687570"/>
            <a:ext cx="471170" cy="351790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6" idx="0"/>
            <a:endCxn id="15" idx="2"/>
          </p:cNvCxnSpPr>
          <p:nvPr/>
        </p:nvCxnSpPr>
        <p:spPr>
          <a:xfrm flipH="1" flipV="1">
            <a:off x="2918460" y="5243195"/>
            <a:ext cx="12065" cy="442595"/>
          </a:xfrm>
          <a:prstGeom prst="straightConnector1">
            <a:avLst/>
          </a:prstGeom>
          <a:solidFill>
            <a:srgbClr val="660874"/>
          </a:solidFill>
          <a:ln w="1905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3984625" y="3819525"/>
            <a:ext cx="1716405" cy="150304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102475" y="1235075"/>
            <a:ext cx="171640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54635" y="1160780"/>
            <a:ext cx="3392170" cy="5288915"/>
          </a:xfrm>
          <a:prstGeom prst="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3.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启发式算法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 —— 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贪心算法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Heuristic al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gorithm——Greedy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lum bright="6000" contrast="36000"/>
          </a:blip>
          <a:stretch>
            <a:fillRect/>
          </a:stretch>
        </p:blipFill>
        <p:spPr>
          <a:xfrm>
            <a:off x="502920" y="1776730"/>
            <a:ext cx="4908550" cy="4835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矩形 47"/>
          <p:cNvSpPr/>
          <p:nvPr/>
        </p:nvSpPr>
        <p:spPr>
          <a:xfrm>
            <a:off x="679450" y="1805305"/>
            <a:ext cx="171640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18835" y="916305"/>
            <a:ext cx="562229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实例化对象：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创建一个 DPDPTW 对象，用于管理数据和方法调用。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数据读取 (read_data)：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调用 read_data() 方法，加载包含路线、车辆、工厂等信息的输入文件。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添加订单 (add_order)：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使用 add_order() 或 add_order_list() 方法，将订单添加到系统的订单列表中。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初始化解 (init_solution)：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调用 init_solution() 方法，初始化模型的求解过程。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求解 (solve)：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通过 solve() 方法，利用内置算法生成当前时间步的优化解。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更新模型 (update)：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调用 update() 方法，将模型推进到下一个时间步，同时考虑新订单或其他动态变化。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循环执行：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重复调用 solve() 和 update() 直至没有订单需要处理。</a:t>
            </a:r>
            <a:endParaRPr lang="zh-CN" altLang="en-US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输出结果 (output)：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最后通过 output() 方法导出优化结果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。</a:t>
            </a:r>
            <a:endParaRPr lang="en-US" altLang="zh-CN" sz="160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660" y="879475"/>
            <a:ext cx="562165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noProof="0" dirty="0">
                <a:ln>
                  <a:noFill/>
                </a:ln>
                <a:solidFill>
                  <a:srgbClr val="660874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rgbClr val="660874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DPDPTW 类</a:t>
            </a:r>
            <a:r>
              <a:rPr lang="en-US" altLang="zh-CN" b="1" noProof="0" dirty="0">
                <a:ln>
                  <a:noFill/>
                </a:ln>
                <a:solidFill>
                  <a:srgbClr val="660874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用于寻找 DPDPTW 问题的局部最优解，核心是通过动态建模和算法求解，为</a:t>
            </a:r>
            <a:r>
              <a:rPr lang="zh-CN" altLang="en-US" sz="1600" b="1" noProof="0" dirty="0">
                <a:ln>
                  <a:noFill/>
                </a:ln>
                <a:solidFill>
                  <a:srgbClr val="66087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车辆调度问题提供优化解</a:t>
            </a:r>
            <a:endParaRPr lang="zh-CN" altLang="en-US" sz="1600" b="1" noProof="0" dirty="0">
              <a:ln>
                <a:noFill/>
              </a:ln>
              <a:solidFill>
                <a:srgbClr val="66087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600" b="1" noProof="0" dirty="0">
              <a:ln>
                <a:noFill/>
              </a:ln>
              <a:solidFill>
                <a:srgbClr val="66087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22315" y="1192530"/>
            <a:ext cx="0" cy="5114290"/>
          </a:xfrm>
          <a:prstGeom prst="line">
            <a:avLst/>
          </a:prstGeom>
          <a:ln w="19050" cap="flat" cmpd="sng" algn="ctr">
            <a:solidFill>
              <a:srgbClr val="660874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V="1">
            <a:off x="3400425" y="1250950"/>
            <a:ext cx="2638425" cy="2361565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399790" y="1822450"/>
            <a:ext cx="1985010" cy="1779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4712970" y="1974850"/>
            <a:ext cx="1325880" cy="184912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702175" y="2876550"/>
            <a:ext cx="695325" cy="969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913630" y="2705100"/>
            <a:ext cx="1125220" cy="1605915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935220" y="3613150"/>
            <a:ext cx="474980" cy="6769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935220" y="3441700"/>
            <a:ext cx="1103630" cy="129286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4924425" y="4191000"/>
            <a:ext cx="466725" cy="54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765040" y="4135120"/>
            <a:ext cx="1259840" cy="108204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765040" y="4658360"/>
            <a:ext cx="640080" cy="55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622800" y="4847590"/>
            <a:ext cx="1417320" cy="59436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612640" y="5111750"/>
            <a:ext cx="797560" cy="335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953000" y="5582920"/>
            <a:ext cx="1071880" cy="32512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963160" y="5765800"/>
            <a:ext cx="447040" cy="137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4526280" y="6314440"/>
            <a:ext cx="1493520" cy="0"/>
          </a:xfrm>
          <a:prstGeom prst="straightConnector1">
            <a:avLst/>
          </a:prstGeom>
          <a:ln>
            <a:solidFill>
              <a:srgbClr val="66087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511040" y="6309360"/>
            <a:ext cx="894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" y="1172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60933" y="335915"/>
            <a:ext cx="3942715" cy="543560"/>
            <a:chOff x="1321" y="530"/>
            <a:chExt cx="6209" cy="856"/>
          </a:xfrm>
        </p:grpSpPr>
        <p:sp>
          <p:nvSpPr>
            <p:cNvPr id="5" name="文本框 4"/>
            <p:cNvSpPr txBox="1"/>
            <p:nvPr/>
          </p:nvSpPr>
          <p:spPr>
            <a:xfrm>
              <a:off x="1321" y="530"/>
              <a:ext cx="6209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3.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启发式算法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 —— 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贪心算法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 Regular" panose="02020503050405090304" charset="0"/>
                  <a:ea typeface="思源宋体 CN" panose="02020400000000000000" pitchFamily="18" charset="-122"/>
                  <a:cs typeface="Times New Roman Regular" panose="02020503050405090304" charset="0"/>
                  <a:sym typeface="+mn-ea"/>
                </a:rPr>
                <a:t>Heuristic al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gorithm——Greedy algorithm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875665" y="1076960"/>
          <a:ext cx="10449560" cy="4406495"/>
        </p:xfrm>
        <a:graphic>
          <a:graphicData uri="http://schemas.openxmlformats.org/drawingml/2006/table">
            <a:tbl>
              <a:tblPr firstRow="1" firstCol="1">
                <a:tableStyleId>{DDF47DE5-71DC-46C3-81B1-06CA1CFEFA6B}</a:tableStyleId>
              </a:tblPr>
              <a:tblGrid>
                <a:gridCol w="755015"/>
                <a:gridCol w="2279650"/>
                <a:gridCol w="912495"/>
                <a:gridCol w="1215390"/>
                <a:gridCol w="911860"/>
                <a:gridCol w="1839595"/>
                <a:gridCol w="1415415"/>
                <a:gridCol w="1120140"/>
              </a:tblGrid>
              <a:tr h="11664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状态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情况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更新货物情况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更新订单总超时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更新任务列表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记录历史任务、路径、时间信息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更新到达下一状态时间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  <a:endParaRPr lang="zh-CN" sz="1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初始状态</a:t>
                      </a:r>
                      <a:endParaRPr lang="zh-CN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已被分配任务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dirty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 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未被分配任务</a:t>
                      </a:r>
                      <a:endParaRPr lang="zh-CN" sz="18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--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进入空闲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rowSpan="4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中间状态</a:t>
                      </a:r>
                      <a:endParaRPr lang="zh-CN" sz="18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到达节点（工厂）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 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开始服务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 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离开节点（仍有任务）</a:t>
                      </a:r>
                      <a:endParaRPr 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√×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 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离开节点（已无任务）</a:t>
                      </a:r>
                      <a:endParaRPr lang="zh-CN" sz="18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√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×</a:t>
                      </a:r>
                      <a:endParaRPr lang="en-US" altLang="zh-CN" sz="180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进入空闲</a:t>
                      </a:r>
                      <a:endParaRPr lang="zh-CN" sz="18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149985" y="5400675"/>
            <a:ext cx="8317230" cy="13182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①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若车辆处于空闲且未被分配任务状态，或是未发生上述事件，则不需要更新其信息。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②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若有任务分配给空闲车辆，更新方式与初始状态中被分配任务的车辆更新方式相同。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75665" y="3341370"/>
            <a:ext cx="10449560" cy="0"/>
          </a:xfrm>
          <a:prstGeom prst="line">
            <a:avLst/>
          </a:prstGeom>
          <a:ln w="3175">
            <a:solidFill>
              <a:srgbClr val="66087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图片 13" descr="标注批注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815" y="5516245"/>
            <a:ext cx="313055" cy="3130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TABLE_ENDDRAG_ORIGIN_RECT" val="813*336"/>
  <p:tag name="TABLE_ENDDRAG_RECT" val="80*84*813*336"/>
</p:tagLst>
</file>

<file path=ppt/tags/tag64.xml><?xml version="1.0" encoding="utf-8"?>
<p:tagLst xmlns:p="http://schemas.openxmlformats.org/presentationml/2006/main">
  <p:tag name="commondata" val="eyJoZGlkIjoiYTI5OTE4MzMzNDI2N2ZlNGQxNTU2OGE3Nzc4ZmMxZTI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</Words>
  <Application>WPS 演示</Application>
  <PresentationFormat>宽屏</PresentationFormat>
  <Paragraphs>186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启功字体简体</vt:lpstr>
      <vt:lpstr>思源宋体 CN</vt:lpstr>
      <vt:lpstr>Arial</vt:lpstr>
      <vt:lpstr>微软雅黑 Light</vt:lpstr>
      <vt:lpstr>Times New Roman Regular</vt:lpstr>
      <vt:lpstr>思源宋体 CN</vt:lpstr>
      <vt:lpstr>Century Gothic</vt:lpstr>
      <vt:lpstr>Source Han Serif SC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谢奕飞</cp:lastModifiedBy>
  <cp:revision>155</cp:revision>
  <dcterms:created xsi:type="dcterms:W3CDTF">2019-06-19T02:08:00Z</dcterms:created>
  <dcterms:modified xsi:type="dcterms:W3CDTF">2024-12-24T19:30:12Z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2714BC2042754196817988410A36725A</vt:lpwstr>
  </property>
</Properties>
</file>